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79" r:id="rId2"/>
    <p:sldId id="280" r:id="rId3"/>
    <p:sldId id="281" r:id="rId4"/>
    <p:sldId id="278" r:id="rId5"/>
    <p:sldId id="256" r:id="rId6"/>
    <p:sldId id="257" r:id="rId7"/>
    <p:sldId id="258" r:id="rId8"/>
    <p:sldId id="260" r:id="rId9"/>
    <p:sldId id="259" r:id="rId10"/>
    <p:sldId id="265" r:id="rId11"/>
    <p:sldId id="267" r:id="rId12"/>
    <p:sldId id="268" r:id="rId13"/>
    <p:sldId id="261" r:id="rId14"/>
    <p:sldId id="262" r:id="rId15"/>
    <p:sldId id="263" r:id="rId16"/>
    <p:sldId id="264" r:id="rId17"/>
    <p:sldId id="266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00F07C-5F27-97C6-CC8C-58AD30D49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9A913-01E9-EBB9-45B9-F4460DA5A7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75273-A31D-456D-AB8C-03161932DD0A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83FCC-BD94-0413-0121-F92B98C4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CFF5C-C703-96C1-DBF8-06094A3677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AFE3F-9F52-4081-85E8-BB6D16D21E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18473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603B6-1359-432F-8261-D755A5F9AD88}" type="datetimeFigureOut">
              <a:rPr lang="hr-HR" smtClean="0"/>
              <a:t>24.2.2025.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4FFCF-515A-428A-AB39-AC3355EF03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45305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4F56-7C93-4F2E-B96F-ED089E26C7E7}" type="datetime1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3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DD9A6-810F-41C1-98EB-12DE77F0DADA}" type="datetime1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6754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DA69-73B3-47FA-B43D-33480EA4C812}" type="datetime1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914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C42-2447-49BB-AE92-A5D4D27787E9}" type="datetime1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4977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C6A6F-08EB-4A83-9C64-9EFD6C40F303}" type="datetime1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31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93BD-A0CA-46E9-963C-2B9C441D406A}" type="datetime1">
              <a:rPr lang="hr-HR" smtClean="0"/>
              <a:t>24.2.2025.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5853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7500-F05F-4D14-A4B4-B6C391C976AD}" type="datetime1">
              <a:rPr lang="hr-HR" smtClean="0"/>
              <a:t>24.2.2025.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2310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6139F-0531-4FAD-B279-900E89A8A8FA}" type="datetime1">
              <a:rPr lang="hr-HR" smtClean="0"/>
              <a:t>24.2.2025.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530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994B-D7D9-4936-9116-C675951207D9}" type="datetime1">
              <a:rPr lang="hr-HR" smtClean="0"/>
              <a:t>24.2.2025.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hr-HR"/>
              <a:t>Jakov Biškup | Zimska škola informatike 2025.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526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85EF4A-C75D-4F2C-B21A-1D2454B4D39E}" type="datetime1">
              <a:rPr lang="hr-HR" smtClean="0"/>
              <a:t>24.2.2025.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Jakov Biškup | Zimska škola informatike 2025.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065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D119-0BF8-49AE-B072-80D693245DC0}" type="datetime1">
              <a:rPr lang="hr-HR" smtClean="0"/>
              <a:t>24.2.2025.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416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3AC157-2A48-4B44-B2EE-8BC5D2EA9178}" type="datetime1">
              <a:rPr lang="hr-HR" smtClean="0"/>
              <a:t>24.2.2025.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FE9651-B648-4CA0-8C93-5A368A9424A3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38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QtmSr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unityVerzij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mailto:jakov.biskup@udruga-mis.h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7680-AC3A-23E4-5F70-DF15D7BCBB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C67F9-3BC2-48FC-5ECF-36AF1D99CE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Jakov Biškup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8041C-88C5-F7C0-E293-625054BA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2A708-F9D5-0155-FE55-2DFB35D1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948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492FC-6B9D-80D9-0228-75950F4A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Za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što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ćemo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ih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mi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koristiti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E22AE-AA39-4563-DC04-9796CF62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2BAF9-E50B-2033-CCC4-81FF2030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36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A603C-1EC5-3480-FBC9-67B1F017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Shader 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4C511-6F85-1572-72C0-512EB830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algn="l"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Content Placeholder 6" descr="A pattern of white circles and blue lights&#10;&#10;AI-generated content may be incorrect.">
            <a:extLst>
              <a:ext uri="{FF2B5EF4-FFF2-40B4-BE49-F238E27FC236}">
                <a16:creationId xmlns:a16="http://schemas.microsoft.com/office/drawing/2014/main" id="{6D4DF293-1074-1069-7CD8-85D5F99D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6" b="459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77EEF0-6B43-8AFB-62C1-84D2EE27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7135" y="6459785"/>
            <a:ext cx="7149334" cy="365125"/>
          </a:xfrm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</p:spTree>
    <p:extLst>
      <p:ext uri="{BB962C8B-B14F-4D97-AF65-F5344CB8AC3E}">
        <p14:creationId xmlns:p14="http://schemas.microsoft.com/office/powerpoint/2010/main" val="177619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blue curtain with light coming out of it&#10;&#10;AI-generated content may be incorrect.">
            <a:extLst>
              <a:ext uri="{FF2B5EF4-FFF2-40B4-BE49-F238E27FC236}">
                <a16:creationId xmlns:a16="http://schemas.microsoft.com/office/drawing/2014/main" id="{ACAB4B32-94E8-5123-9FFF-834323551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5370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81C82-4F34-8AC8-98A9-D13563B3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Proceduralna animacija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1999D-87C7-F6E2-199E-092AC6B5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254A9-A882-B1D4-3EDB-A9217671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14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A7FD-3153-638C-8C28-D895D6B7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Proceduralni materijali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934F9-AF16-7E8A-89A0-42B466D3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C89DE-967D-7B43-AAD4-E000AE81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13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6CF65-3433-D477-1B19-0DB8B844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54"/>
          <a:stretch/>
        </p:blipFill>
        <p:spPr>
          <a:xfrm>
            <a:off x="6086919" y="2438798"/>
            <a:ext cx="5321183" cy="372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54604-B21B-D83D-E94B-04359EF1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98" y="2438798"/>
            <a:ext cx="5178751" cy="37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2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61365-F4D3-D33A-F2C8-81BC0EBCA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5627614-0421-44C9-BA45-98C62DB30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5CF63B-42D2-437D-AF2A-6C97E4CAD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D988CC-1BCA-4015-B859-258C2B79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7540109-CF43-47F9-8FE7-EDA4BD692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4FA15D-C738-4D25-9598-13735B0C5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95359-B4A8-CC06-FA3C-0BDA8619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 dirty="0">
                <a:solidFill>
                  <a:srgbClr val="FFFFFF"/>
                </a:solidFill>
              </a:rPr>
              <a:t>postprocessing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9" name="Picture 8" descr="A grass and trees in a forest&#10;&#10;Description automatically generated">
            <a:extLst>
              <a:ext uri="{FF2B5EF4-FFF2-40B4-BE49-F238E27FC236}">
                <a16:creationId xmlns:a16="http://schemas.microsoft.com/office/drawing/2014/main" id="{7E926CDB-16D0-2C7B-6482-00D670C5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08" r="39024"/>
          <a:stretch/>
        </p:blipFill>
        <p:spPr>
          <a:xfrm>
            <a:off x="1" y="10"/>
            <a:ext cx="2926400" cy="4748182"/>
          </a:xfrm>
          <a:prstGeom prst="rect">
            <a:avLst/>
          </a:prstGeom>
        </p:spPr>
      </p:pic>
      <p:pic>
        <p:nvPicPr>
          <p:cNvPr id="7" name="Picture 6" descr="A cartoon of a forest&#10;&#10;Description automatically generated">
            <a:extLst>
              <a:ext uri="{FF2B5EF4-FFF2-40B4-BE49-F238E27FC236}">
                <a16:creationId xmlns:a16="http://schemas.microsoft.com/office/drawing/2014/main" id="{C12B4ABB-36EC-BAED-702A-7AE148BF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15" r="41271" b="1"/>
          <a:stretch/>
        </p:blipFill>
        <p:spPr>
          <a:xfrm>
            <a:off x="3090013" y="10"/>
            <a:ext cx="2922602" cy="4749229"/>
          </a:xfrm>
          <a:prstGeom prst="rect">
            <a:avLst/>
          </a:prstGeom>
        </p:spPr>
      </p:pic>
      <p:pic>
        <p:nvPicPr>
          <p:cNvPr id="6" name="Picture 5" descr="A grass field with trees in the background&#10;&#10;Description automatically generated">
            <a:extLst>
              <a:ext uri="{FF2B5EF4-FFF2-40B4-BE49-F238E27FC236}">
                <a16:creationId xmlns:a16="http://schemas.microsoft.com/office/drawing/2014/main" id="{8E439D58-2898-A162-1E5A-2F288A4E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14" r="30521" b="1"/>
          <a:stretch/>
        </p:blipFill>
        <p:spPr>
          <a:xfrm>
            <a:off x="6176227" y="10"/>
            <a:ext cx="2926080" cy="4748140"/>
          </a:xfrm>
          <a:prstGeom prst="rect">
            <a:avLst/>
          </a:prstGeom>
        </p:spPr>
      </p:pic>
      <p:pic>
        <p:nvPicPr>
          <p:cNvPr id="8" name="Picture 7" descr="A video game scene of a forest&#10;&#10;AI-generated content may be incorrect.">
            <a:extLst>
              <a:ext uri="{FF2B5EF4-FFF2-40B4-BE49-F238E27FC236}">
                <a16:creationId xmlns:a16="http://schemas.microsoft.com/office/drawing/2014/main" id="{8E23A9D2-00A9-A721-BB0B-7FCB14044A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r="37724" b="1"/>
          <a:stretch/>
        </p:blipFill>
        <p:spPr>
          <a:xfrm>
            <a:off x="9265920" y="10"/>
            <a:ext cx="2926080" cy="474814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E7252E9-008D-4B3D-9621-A2CCC288D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A0AF8-EE06-2827-2907-A9D182BA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6D47C-A508-6A1B-E4B5-2C9909FF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3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1E676-ADCA-8C3D-AD5A-24496A06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C04C7-81B0-4E93-C350-40610C0B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Fraktali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EF5FF-0B77-4137-76D0-472B5FCB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63" r="-1" b="1173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A1E3A-4602-B406-A0C8-A6BF5F22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B46A1-E838-5DCE-EB19-B483A262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5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316E2-1361-1002-D6EA-CC4E3408B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A8FB0-90E1-FAE0-0E9C-5D4BE511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Path tracing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73FD9-F743-1B84-2A5B-442EF1BD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9DFE9651-B648-4CA0-8C93-5A368A9424A3}" type="slidenum">
              <a:rPr lang="en-US" smtClean="0"/>
              <a:pPr algn="l"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883FD-39DC-9D4C-1364-4B052D7C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56" r="21125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E4CCB-4580-ABFE-C466-AC567A0E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57135" y="6459785"/>
            <a:ext cx="7149334" cy="365125"/>
          </a:xfrm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Jakov Biškup | Zimska škola informatike 2025.</a:t>
            </a:r>
          </a:p>
        </p:txBody>
      </p:sp>
    </p:spTree>
    <p:extLst>
      <p:ext uri="{BB962C8B-B14F-4D97-AF65-F5344CB8AC3E}">
        <p14:creationId xmlns:p14="http://schemas.microsoft.com/office/powerpoint/2010/main" val="3586927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5CBB-F749-A753-1F9B-90E8FCD3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Objasnimo prvo par stvari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E9D7-DDE9-281C-8500-EA4B596F5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boje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vektori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matrice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347B1-B796-AD7C-8993-C248E3F1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9CEDE-0163-3E31-FAF3-417AAF0D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8785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A2FA4-545F-885E-265C-09334377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hr-HR" sz="3600" dirty="0">
                <a:solidFill>
                  <a:srgbClr val="FFFFFF"/>
                </a:solidFill>
              </a:rPr>
              <a:t>Boje u grafici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744A-ECA0-77B2-541E-19B43D841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2653800"/>
            <a:ext cx="3865954" cy="333551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000" b="1" dirty="0">
                <a:solidFill>
                  <a:schemeClr val="bg1"/>
                </a:solidFill>
              </a:rPr>
              <a:t>RGBA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rgbClr val="FFFFFF"/>
                </a:solidFill>
              </a:rPr>
              <a:t>red, </a:t>
            </a:r>
            <a:r>
              <a:rPr lang="hr-HR" sz="2000" dirty="0" err="1">
                <a:solidFill>
                  <a:srgbClr val="FFFFFF"/>
                </a:solidFill>
              </a:rPr>
              <a:t>green</a:t>
            </a:r>
            <a:r>
              <a:rPr lang="hr-HR" sz="2000" dirty="0">
                <a:solidFill>
                  <a:srgbClr val="FFFFFF"/>
                </a:solidFill>
              </a:rPr>
              <a:t>, </a:t>
            </a:r>
            <a:r>
              <a:rPr lang="hr-HR" sz="2000" dirty="0" err="1">
                <a:solidFill>
                  <a:srgbClr val="FFFFFF"/>
                </a:solidFill>
              </a:rPr>
              <a:t>blue</a:t>
            </a:r>
            <a:r>
              <a:rPr lang="hr-HR" sz="2000" dirty="0">
                <a:solidFill>
                  <a:srgbClr val="FFFFFF"/>
                </a:solidFill>
              </a:rPr>
              <a:t>, </a:t>
            </a:r>
            <a:r>
              <a:rPr lang="hr-HR" sz="2000" dirty="0" err="1">
                <a:solidFill>
                  <a:srgbClr val="FFFFFF"/>
                </a:solidFill>
              </a:rPr>
              <a:t>alpha</a:t>
            </a:r>
            <a:endParaRPr lang="hr-HR" sz="2000" b="1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rgbClr val="FFFFFF"/>
                </a:solidFill>
              </a:rPr>
              <a:t>realni brojevi u rasponu [0, 1]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000" b="1" dirty="0" err="1">
                <a:solidFill>
                  <a:srgbClr val="FFFFFF"/>
                </a:solidFill>
              </a:rPr>
              <a:t>alpha</a:t>
            </a:r>
            <a:r>
              <a:rPr lang="hr-HR" sz="2000" dirty="0">
                <a:solidFill>
                  <a:srgbClr val="FFFFFF"/>
                </a:solidFill>
              </a:rPr>
              <a:t> kanal predstavlja prozirnost, najčešće ga ignoriramo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15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r-HR"/>
          </a:p>
        </p:txBody>
      </p:sp>
      <p:pic>
        <p:nvPicPr>
          <p:cNvPr id="7" name="Picture 6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0048E425-92C2-9A52-804E-A6071464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7" t="15972" b="22083"/>
          <a:stretch/>
        </p:blipFill>
        <p:spPr>
          <a:xfrm>
            <a:off x="4742017" y="1587438"/>
            <a:ext cx="6798082" cy="36831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DC05A-23B8-C42A-A526-A0ACB739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8780D-674E-DABF-E80F-35A8CBA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hr-HR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18</a:t>
            </a:fld>
            <a:endParaRPr lang="hr-H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6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42C7-62F7-4266-4F60-8D861EB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Vektori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5EB07-B88E-D224-67EB-1A1363B19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nisu nužno strelice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koordinate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smjer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boja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…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E5BB8-B315-3AC3-F647-5F0957BE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FA5DA-0E05-E390-71FB-0509E3AA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19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3CB8D-29FB-694A-D689-C64FF6A0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17" y="1845734"/>
            <a:ext cx="4349763" cy="42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6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25FC-391F-3C20-C2F2-74FE4BA3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hr-HR" dirty="0"/>
              <a:t>Materijali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C3D0DB-6D2B-7070-A841-09CFC55D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GB" sz="4000" dirty="0">
                <a:hlinkClick r:id="rId2"/>
              </a:rPr>
              <a:t>bit.ly/3QtmSrk</a:t>
            </a:r>
            <a:endParaRPr lang="en-US" sz="4000" dirty="0"/>
          </a:p>
        </p:txBody>
      </p:sp>
      <p:pic>
        <p:nvPicPr>
          <p:cNvPr id="7" name="Content Placeholder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C8025878-B3BD-58D4-02C2-D7C520B52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66" y="1845734"/>
            <a:ext cx="4177526" cy="41775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2923B-DBC4-2F03-E1F5-A3039BC0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B6055-3EA2-1D64-3ABA-7A26DC80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hr-HR" smtClean="0"/>
              <a:pPr>
                <a:spcAft>
                  <a:spcPts val="600"/>
                </a:spcAft>
              </a:pPr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34455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BED9-E902-AFD6-F1FD-01E805D9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Prostori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35B7-C77B-6566-D318-C9DACC90D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postoje različiti prostori u kojima se vektor može </a:t>
            </a:r>
            <a:r>
              <a:rPr lang="en-US" sz="2400" dirty="0"/>
              <a:t>“</a:t>
            </a:r>
            <a:r>
              <a:rPr lang="en-US" sz="2400" dirty="0" err="1"/>
              <a:t>nalaziti</a:t>
            </a:r>
            <a:r>
              <a:rPr lang="en-US" sz="2400" dirty="0"/>
              <a:t>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koordinatni</a:t>
            </a:r>
            <a:r>
              <a:rPr lang="en-US" sz="2400" dirty="0"/>
              <a:t> </a:t>
            </a:r>
            <a:r>
              <a:rPr lang="en-US" sz="2400" dirty="0" err="1"/>
              <a:t>sustav</a:t>
            </a:r>
            <a:r>
              <a:rPr lang="en-US" sz="2400" dirty="0"/>
              <a:t> u </a:t>
            </a:r>
            <a:r>
              <a:rPr lang="en-US" sz="2400" dirty="0" err="1"/>
              <a:t>odnosu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ne</a:t>
            </a:r>
            <a:r>
              <a:rPr lang="hr-HR" sz="2400" dirty="0"/>
              <a:t>što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 err="1"/>
              <a:t>Object</a:t>
            </a:r>
            <a:r>
              <a:rPr lang="hr-HR" sz="2400" dirty="0"/>
              <a:t>/Model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/>
              <a:t>World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 err="1"/>
              <a:t>Camera</a:t>
            </a:r>
            <a:r>
              <a:rPr lang="hr-HR" sz="2400" dirty="0"/>
              <a:t>/</a:t>
            </a:r>
            <a:r>
              <a:rPr lang="hr-HR" sz="2400" dirty="0" err="1"/>
              <a:t>View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 err="1"/>
              <a:t>Clip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endParaRPr lang="hr-HR" sz="2400" dirty="0"/>
          </a:p>
          <a:p>
            <a:pPr marL="544068" lvl="1" indent="-342900">
              <a:buFont typeface="+mj-lt"/>
              <a:buAutoNum type="arabicPeriod"/>
            </a:pPr>
            <a:r>
              <a:rPr lang="hr-HR" sz="2400" dirty="0"/>
              <a:t>Screen </a:t>
            </a:r>
            <a:r>
              <a:rPr lang="hr-HR" sz="2400" dirty="0" err="1"/>
              <a:t>space</a:t>
            </a:r>
            <a:endParaRPr lang="hr-HR" sz="2400" dirty="0"/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E8E17-9217-F1EC-F533-AE3438AC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9D75D-4720-C5DD-17FB-A1D1F456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2201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F5A1-DFB1-4038-0940-8736F727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Object</a:t>
            </a:r>
            <a:r>
              <a:rPr lang="hr-HR" dirty="0"/>
              <a:t>/Model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E4056-676D-777C-CC1E-C23D64316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 u odnosu na pojedini objekt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39F34-3705-0D47-BEDD-05181E45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16403-CFB3-81D8-34C6-29CF8B26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21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02407-E2AF-7DC6-77BA-B20B5852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9120"/>
            <a:ext cx="5372100" cy="44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9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162A5-DC9B-1902-AB40-1918C301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FBEB5-FB0F-2744-838E-9479154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World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40DC-BF3A-0CAD-83F9-6D3EE954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globalni koordinatni sustav u kojem postavljamo pozicije objekata u prostoru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00677-0D57-4CA5-9FDD-D9EFE68F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1BDB6-E4DD-C2B8-431E-2E8E077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22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4A5BB-2701-CEBF-44F3-BB3276C6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1799120"/>
            <a:ext cx="5238744" cy="44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1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3EDA-E9B0-D2E5-022B-BE6031D6C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F5DB-B8F2-31DB-7398-4370DF67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Camera</a:t>
            </a:r>
            <a:r>
              <a:rPr lang="hr-HR" dirty="0"/>
              <a:t>/</a:t>
            </a:r>
            <a:r>
              <a:rPr lang="hr-HR" dirty="0" err="1"/>
              <a:t>View</a:t>
            </a:r>
            <a:r>
              <a:rPr lang="hr-HR" dirty="0"/>
              <a:t>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E1AD-970F-1713-44E9-72EE9649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 u odnosu na kameru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6BD87-357A-8B53-51C0-B398EC4C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586D4-A5FD-F1F9-7BAE-5C965589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23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A2E01-903C-FE2E-ADEB-B01BB8287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1889257"/>
            <a:ext cx="5238744" cy="427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7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17D9-6B62-FFA0-2D92-DE47C338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D18D-8540-9858-EAD7-8F00A470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Clip</a:t>
            </a:r>
            <a:r>
              <a:rPr lang="hr-HR" dirty="0"/>
              <a:t>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031E4-D463-143A-546E-38BF56725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prostor u odnosu na kameru ali s primijenjenom perspektivom (objekti koji su dalje od kamere su veći)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područje koje kamera vidi je sada kocka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zove se </a:t>
            </a:r>
            <a:r>
              <a:rPr lang="hr-HR" sz="2000" dirty="0" err="1"/>
              <a:t>Clip</a:t>
            </a:r>
            <a:r>
              <a:rPr lang="hr-HR" sz="2000" dirty="0"/>
              <a:t> </a:t>
            </a:r>
            <a:r>
              <a:rPr lang="hr-HR" sz="2000" dirty="0" err="1"/>
              <a:t>space</a:t>
            </a:r>
            <a:r>
              <a:rPr lang="hr-HR" sz="2000" dirty="0"/>
              <a:t> jer se u ovom prostoru odlučuje koji se dijelovi scene neće nacrtati (</a:t>
            </a:r>
            <a:r>
              <a:rPr lang="hr-HR" sz="2000" i="1" dirty="0" err="1"/>
              <a:t>clip</a:t>
            </a:r>
            <a:r>
              <a:rPr lang="hr-HR" sz="2000" dirty="0"/>
              <a:t> = izrezati, izostaviti)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49373-C083-9CB6-3EC6-E089B153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3404D-AEB2-F0B6-736B-FF40C07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24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4938B-F29D-0A71-E091-449CB811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1997578"/>
            <a:ext cx="5238744" cy="40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9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73590-2A5B-8EA0-D949-24C188F1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D9DC-DBFC-1D2D-5892-60255154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Screen </a:t>
            </a:r>
            <a:r>
              <a:rPr lang="hr-HR" dirty="0" err="1"/>
              <a:t>space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8592-EED1-6A69-C5E2-E2CAED78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2995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dvodimenzionalni prostor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koordinate piksela na ekranu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ekvivalentan prve dvije koordinate u </a:t>
            </a:r>
            <a:r>
              <a:rPr lang="hr-HR" sz="2400" dirty="0" err="1"/>
              <a:t>Clip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r>
              <a:rPr lang="hr-HR" sz="2400" dirty="0"/>
              <a:t>-u</a:t>
            </a:r>
            <a:endParaRPr lang="hr-HR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841BB-CB3A-AA84-C94E-28B9DF77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A5AF3-1073-AF7D-AAB3-16916AC0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25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7894-3D4F-7B78-2290-9A7145167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2678" y="2569793"/>
            <a:ext cx="5238744" cy="2915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590911-DF1F-460A-326A-F4A7055F37AC}"/>
              </a:ext>
            </a:extLst>
          </p:cNvPr>
          <p:cNvSpPr txBox="1"/>
          <p:nvPr/>
        </p:nvSpPr>
        <p:spPr>
          <a:xfrm>
            <a:off x="5634861" y="539843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(0,0)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A55C24-4766-E25F-D57F-144BF61E2788}"/>
              </a:ext>
            </a:extLst>
          </p:cNvPr>
          <p:cNvCxnSpPr>
            <a:cxnSpLocks/>
          </p:cNvCxnSpPr>
          <p:nvPr/>
        </p:nvCxnSpPr>
        <p:spPr>
          <a:xfrm>
            <a:off x="6162678" y="5474728"/>
            <a:ext cx="52387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8C2A22-7B2B-BE33-D326-735824BC7F79}"/>
              </a:ext>
            </a:extLst>
          </p:cNvPr>
          <p:cNvCxnSpPr/>
          <p:nvPr/>
        </p:nvCxnSpPr>
        <p:spPr>
          <a:xfrm flipV="1">
            <a:off x="6162678" y="2569793"/>
            <a:ext cx="0" cy="290493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44A46F-D5EB-2E13-7E0A-C4420BF194E4}"/>
              </a:ext>
            </a:extLst>
          </p:cNvPr>
          <p:cNvSpPr txBox="1"/>
          <p:nvPr/>
        </p:nvSpPr>
        <p:spPr>
          <a:xfrm>
            <a:off x="11330811" y="228741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(1,1)</a:t>
            </a:r>
          </a:p>
        </p:txBody>
      </p:sp>
    </p:spTree>
    <p:extLst>
      <p:ext uri="{BB962C8B-B14F-4D97-AF65-F5344CB8AC3E}">
        <p14:creationId xmlns:p14="http://schemas.microsoft.com/office/powerpoint/2010/main" val="185045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F0D5-FAA5-CB46-9B99-071C2EED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Matrice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D848-E296-8DE5-9FA9-53C8BA6C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koristimo ih za prijelaz između prostora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ako pomnožimo vektor određenom matricom izračunati ćemo njegovu poziciju u nekom drugom prostoru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ne moramo znati zašto, </a:t>
            </a:r>
            <a:r>
              <a:rPr lang="hr-HR" sz="2000" dirty="0" err="1"/>
              <a:t>Unity</a:t>
            </a:r>
            <a:r>
              <a:rPr lang="hr-HR" sz="2000" dirty="0"/>
              <a:t> ih računa za nas</a:t>
            </a:r>
            <a:endParaRPr lang="hr-HR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02AA9-50E4-B256-DBC8-0DDCA2DB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CC0A7-2DEB-53EB-EDBB-75C7B499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26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5EAF8-7714-C079-4AB2-004A9D69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2885297"/>
            <a:ext cx="5449858" cy="29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F7F9E-CC38-B464-BACC-E4D1A4E5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Ako vam se preuzeo </a:t>
            </a:r>
            <a:r>
              <a:rPr lang="hr-HR" dirty="0" err="1"/>
              <a:t>Unity</a:t>
            </a:r>
            <a:r>
              <a:rPr lang="hr-HR" dirty="0"/>
              <a:t>, sad ga otvorite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ECC6-32ED-C87D-E4E1-16C450B94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ako ne, onda još malo teorije :)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5F655-E10D-CEE4-9A1F-5C993CBC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7C47B-3A79-338A-8A99-107A2E7C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4070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52CF-6384-A350-E7BF-17164991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Rendering</a:t>
            </a:r>
            <a:r>
              <a:rPr lang="hr-HR" dirty="0"/>
              <a:t> </a:t>
            </a:r>
            <a:r>
              <a:rPr lang="hr-HR" dirty="0" err="1"/>
              <a:t>pipeline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CBB2-5AE6-00BB-3C89-0219D0B66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proces kojim se dolazi od podataka do slike na ekranu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FA6B1-8C15-4BD0-424A-7D1811B3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3E784-3858-859E-8406-8605A54E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2594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3ACD-0BD0-C059-92BD-0F7912E0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Podatci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7AF87-57CD-65EC-63D2-5616EF6DE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renderiranje započinje velikom količinom podataka koja se učitava u VRAM na grafičkoj kartici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pozicije vrhova, bridova i trokuta modela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pozicija modela u prostoru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teksture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2000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D4C0F-B4E8-675C-C174-B826095A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77EFE-7205-663A-9D00-A3B95729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29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EE764-9842-DED0-4047-B5F0DF44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38" y="2382486"/>
            <a:ext cx="442974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1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1C6D-DB97-6F48-6652-C9CCE8B0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Preuzmite </a:t>
            </a:r>
            <a:r>
              <a:rPr lang="hr-HR" dirty="0" err="1"/>
              <a:t>Unity</a:t>
            </a:r>
            <a:r>
              <a:rPr lang="hr-HR" dirty="0"/>
              <a:t> </a:t>
            </a:r>
            <a:r>
              <a:rPr lang="hr-HR" dirty="0" err="1"/>
              <a:t>Hub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C14E3-FD6E-378C-3E05-3F4E08C73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onda preuzmite </a:t>
            </a:r>
            <a:r>
              <a:rPr lang="hr-HR" dirty="0" err="1"/>
              <a:t>Unity</a:t>
            </a:r>
            <a:r>
              <a:rPr lang="hr-HR" dirty="0"/>
              <a:t> verziju </a:t>
            </a:r>
            <a:r>
              <a:rPr lang="hr-HR" b="1" dirty="0"/>
              <a:t>2022.2.13f1 </a:t>
            </a:r>
            <a:r>
              <a:rPr lang="hr-HR" dirty="0"/>
              <a:t>koristeći link</a:t>
            </a:r>
          </a:p>
          <a:p>
            <a:pPr marL="201168" lvl="1" indent="0">
              <a:buNone/>
            </a:pPr>
            <a:r>
              <a:rPr lang="hr-HR" sz="2800" dirty="0">
                <a:hlinkClick r:id="rId2"/>
              </a:rPr>
              <a:t>https://tinyurl.com/unityVerzija</a:t>
            </a:r>
            <a:endParaRPr lang="hr-HR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3F10E-0D7A-7A24-D8F8-2E57AD60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8D6A0-AB3D-51C2-CCAE-ACD5C2A0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5723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8490-B709-6116-8AB1-EAF358B5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Vertex</a:t>
            </a:r>
            <a:r>
              <a:rPr lang="hr-HR" dirty="0"/>
              <a:t> </a:t>
            </a:r>
            <a:r>
              <a:rPr lang="hr-HR" dirty="0" err="1"/>
              <a:t>shader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AB815-55F2-0458-E6C7-A62F3933A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b="1" dirty="0" err="1"/>
              <a:t>vertex</a:t>
            </a:r>
            <a:r>
              <a:rPr lang="hr-HR" sz="2400" dirty="0"/>
              <a:t> = vrh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 err="1"/>
              <a:t>shader</a:t>
            </a:r>
            <a:r>
              <a:rPr lang="hr-HR" sz="2400" dirty="0"/>
              <a:t> koji se paralelno izvodi </a:t>
            </a:r>
            <a:r>
              <a:rPr lang="hr-HR" sz="2400" b="1" dirty="0"/>
              <a:t>za svaki vrh u modelu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dovodi pozicije vrhova iz </a:t>
            </a:r>
            <a:r>
              <a:rPr lang="hr-HR" sz="2400" dirty="0" err="1"/>
              <a:t>Object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r>
              <a:rPr lang="hr-HR" sz="2400" dirty="0"/>
              <a:t>-a u </a:t>
            </a:r>
            <a:r>
              <a:rPr lang="hr-HR" sz="2400" dirty="0" err="1"/>
              <a:t>Clip</a:t>
            </a:r>
            <a:r>
              <a:rPr lang="hr-HR" sz="2400" dirty="0"/>
              <a:t> </a:t>
            </a:r>
            <a:r>
              <a:rPr lang="hr-HR" sz="2400" dirty="0" err="1"/>
              <a:t>space</a:t>
            </a:r>
            <a:r>
              <a:rPr lang="hr-HR" sz="2400" dirty="0"/>
              <a:t> (Screen </a:t>
            </a:r>
            <a:r>
              <a:rPr lang="hr-HR" sz="2400" dirty="0" err="1"/>
              <a:t>space</a:t>
            </a:r>
            <a:r>
              <a:rPr lang="hr-HR" sz="24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prosljeđuje podatke </a:t>
            </a:r>
            <a:r>
              <a:rPr lang="hr-HR" sz="2400" b="1" dirty="0"/>
              <a:t>fragment </a:t>
            </a:r>
            <a:r>
              <a:rPr lang="hr-HR" sz="2400" b="1" dirty="0" err="1"/>
              <a:t>shaderu</a:t>
            </a:r>
            <a:endParaRPr lang="hr-HR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7F2A9-D8C0-CDCC-B514-CEA2A4B6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7CB55-2DCE-CBB0-D4DB-D9EB4630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6956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2E14-C416-3334-9732-E9B1BE5E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Rasterizacija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06E6F-96B6-7433-6DE1-75587242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izračunava se koji pikseli se nalaze unutar pojedinog trokuta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FA861-58BD-CF15-A9B3-015FAC8D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DE04C-9B2A-7186-E629-9F0226C3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31</a:t>
            </a:fld>
            <a:endParaRPr lang="hr-H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683EB8-5713-6583-3F4E-60467A238C55}"/>
              </a:ext>
            </a:extLst>
          </p:cNvPr>
          <p:cNvGrpSpPr/>
          <p:nvPr/>
        </p:nvGrpSpPr>
        <p:grpSpPr>
          <a:xfrm>
            <a:off x="3336417" y="2909367"/>
            <a:ext cx="5580125" cy="2959727"/>
            <a:chOff x="2686051" y="2894503"/>
            <a:chExt cx="5580125" cy="2959727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2D9F307-BC5A-9AEE-5AE7-515B406A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06"/>
            <a:stretch/>
          </p:blipFill>
          <p:spPr>
            <a:xfrm>
              <a:off x="2686051" y="2894503"/>
              <a:ext cx="5068062" cy="2959727"/>
            </a:xfrm>
            <a:prstGeom prst="snip1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88C071-E459-F1D3-4743-979AC4A49333}"/>
                </a:ext>
              </a:extLst>
            </p:cNvPr>
            <p:cNvSpPr/>
            <p:nvPr/>
          </p:nvSpPr>
          <p:spPr>
            <a:xfrm>
              <a:off x="7434072" y="3072384"/>
              <a:ext cx="832104" cy="1014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647192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C3A9-5BF7-5C3E-8643-E2652B21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Fragment/</a:t>
            </a:r>
            <a:r>
              <a:rPr lang="hr-HR" dirty="0" err="1"/>
              <a:t>pixel</a:t>
            </a:r>
            <a:r>
              <a:rPr lang="hr-HR" dirty="0"/>
              <a:t> </a:t>
            </a:r>
            <a:r>
              <a:rPr lang="hr-HR" dirty="0" err="1"/>
              <a:t>shader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B9138-7787-72BA-1551-30FD0776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najvažniji korak za nas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 err="1"/>
              <a:t>shader</a:t>
            </a:r>
            <a:r>
              <a:rPr lang="hr-HR" sz="2400" dirty="0"/>
              <a:t> koji se paralelno izvodi </a:t>
            </a:r>
            <a:r>
              <a:rPr lang="hr-HR" sz="2400" b="1" dirty="0"/>
              <a:t>za svaki piksel na kojem se model vidi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određuje boju piksela (izgled modela)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1800" dirty="0"/>
              <a:t>izračunava osvjetljenje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1800" dirty="0"/>
              <a:t>primjenjuje teksture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sz="1800" dirty="0"/>
              <a:t>…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B8AE9-1AC4-672C-6CF2-7362C3BA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5B13F-A45E-915C-E6B9-28E3C758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2435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8CD1-1EBF-9C6B-6101-D1F6C137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Krenimo konačno s programiranjem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B57A-97A3-218A-E870-1EF6D1E6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4000" dirty="0"/>
              <a:t>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165C2-912C-DFDB-E353-BA7B4487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FE3BA-753A-3D2C-6BA4-C9189AEE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131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7653-D2E5-8A20-272F-A8B9FFDA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hr-HR" dirty="0"/>
              <a:t>Tko sam ja?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8CAE-71AD-BD35-39D0-350E74115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zovem se Jakov Biškup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student sam na prvoj godini na FER-u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game developmentom u </a:t>
            </a:r>
            <a:r>
              <a:rPr lang="hr-HR" dirty="0" err="1"/>
              <a:t>Unityju</a:t>
            </a:r>
            <a:r>
              <a:rPr lang="hr-HR" dirty="0"/>
              <a:t> se bavim od 7. razreda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i="1" dirty="0" err="1"/>
              <a:t>shaderima</a:t>
            </a:r>
            <a:r>
              <a:rPr lang="hr-HR" dirty="0"/>
              <a:t> se bavim posljednjih nekoliko godina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jakov.biskup@udruga-mis.hr</a:t>
            </a:r>
            <a:endParaRPr lang="hr-HR" dirty="0"/>
          </a:p>
          <a:p>
            <a:pPr lvl="1"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7" name="Picture 6" descr="A person with long hair wearing a blue shirt&#10;&#10;AI-generated content may be incorrect.">
            <a:extLst>
              <a:ext uri="{FF2B5EF4-FFF2-40B4-BE49-F238E27FC236}">
                <a16:creationId xmlns:a16="http://schemas.microsoft.com/office/drawing/2014/main" id="{170ED4DE-F41A-05BF-2C5E-A63CC197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95" y="1916318"/>
            <a:ext cx="2603259" cy="34710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2DE5C-A683-A8F4-FA60-AF5D18F9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1A0F8-6442-CBBF-75D4-665AA5B4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FE9651-B648-4CA0-8C93-5A368A9424A3}" type="slidenum">
              <a:rPr lang="hr-HR" smtClean="0"/>
              <a:pPr>
                <a:spcAft>
                  <a:spcPts val="600"/>
                </a:spcAft>
              </a:pPr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2425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3109-67DB-A86B-BD12-95D2EDC2B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/>
              <a:t>Shaderi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E4333-B0CE-7E6F-5A79-F8D7A0436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Jakov Biškup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9D58-19CE-0737-CEBB-F747D2FB2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73B55-7B2A-86DD-B2E0-3F38C43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4344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F121-271D-C1DC-68D6-E5BF118C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je to </a:t>
            </a:r>
            <a:r>
              <a:rPr lang="hr-HR" dirty="0" err="1"/>
              <a:t>shader</a:t>
            </a:r>
            <a:r>
              <a:rPr lang="hr-H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E609-517A-F035-331C-56EA67CDB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program koji se pokreće na </a:t>
            </a:r>
            <a:r>
              <a:rPr lang="hr-HR" sz="2800" b="1" dirty="0"/>
              <a:t>grafičkoj kartici (GPU)</a:t>
            </a:r>
            <a:endParaRPr lang="en-US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shade</a:t>
            </a:r>
            <a:r>
              <a:rPr lang="en-US" sz="2800" dirty="0"/>
              <a:t> = </a:t>
            </a:r>
            <a:r>
              <a:rPr lang="en-US" sz="2800" dirty="0" err="1"/>
              <a:t>sjen</a:t>
            </a:r>
            <a:r>
              <a:rPr lang="hr-HR" sz="2800" dirty="0" err="1"/>
              <a:t>čati</a:t>
            </a:r>
            <a:r>
              <a:rPr lang="hr-HR" sz="2800" dirty="0"/>
              <a:t> (isprva se koriste uglavnom za grafiku, ali danas imaju brojne primjene)</a:t>
            </a:r>
            <a:endParaRPr lang="hr-HR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FBD1B-6AAC-6AA1-C41F-8282A71B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F9EA3-044C-39E8-CF91-4BFD80195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945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4DA2-B300-02CB-337B-816EA8A7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CPU vs GPU</a:t>
            </a:r>
            <a:r>
              <a:rPr lang="en-US" dirty="0"/>
              <a:t>;</a:t>
            </a:r>
            <a:r>
              <a:rPr lang="hr-HR" dirty="0"/>
              <a:t> koja je razlika</a:t>
            </a:r>
            <a:r>
              <a:rPr lang="en-US" dirty="0"/>
              <a:t>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B65E-429C-2A72-1C44-727F658997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r-HR" sz="2800" dirty="0"/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vrlo dobar u grananju, petljama i kompleksnim sustavima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malo (npr. 8) vrlo jakih jezgri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4EA6D-661D-A1EB-501C-ECE3A2CF03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r-HR" sz="2800" dirty="0"/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vrlo dobar u jako </a:t>
            </a:r>
            <a:r>
              <a:rPr lang="hr-HR" sz="2400" b="1" dirty="0" err="1"/>
              <a:t>paraleliziranim</a:t>
            </a:r>
            <a:r>
              <a:rPr lang="hr-HR" sz="2400" dirty="0"/>
              <a:t> zadatcima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posebno optimiziran za </a:t>
            </a:r>
            <a:r>
              <a:rPr lang="hr-HR" sz="2400" b="1" dirty="0"/>
              <a:t>grafiku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jako puno (i po nekoliko tisuća) slabijih jezgri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nema komunikacije između </a:t>
            </a:r>
            <a:r>
              <a:rPr lang="hr-HR" sz="2400" dirty="0" err="1"/>
              <a:t>threadova</a:t>
            </a:r>
            <a:endParaRPr lang="hr-HR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783D-8764-8704-37BD-4AD65F6F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3381-481A-1776-2F6F-29DAA080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7</a:t>
            </a:fld>
            <a:endParaRPr lang="hr-HR"/>
          </a:p>
        </p:txBody>
      </p:sp>
      <p:pic>
        <p:nvPicPr>
          <p:cNvPr id="1026" name="Picture 2" descr="Cornell Virtual Workshop &gt; Understanding GPU Architecture &gt; GPU  Characteristics &gt; Design: GPU vs. CPU">
            <a:extLst>
              <a:ext uri="{FF2B5EF4-FFF2-40B4-BE49-F238E27FC236}">
                <a16:creationId xmlns:a16="http://schemas.microsoft.com/office/drawing/2014/main" id="{4237FCC3-9435-E334-5A21-A84DF656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1" y="3546550"/>
            <a:ext cx="5358581" cy="26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5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7971-AED5-EEC9-0653-6CB70BE5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Prednosti i mane pisanja </a:t>
            </a:r>
            <a:r>
              <a:rPr lang="hr-HR" b="1" dirty="0"/>
              <a:t>svojih</a:t>
            </a:r>
            <a:r>
              <a:rPr lang="hr-HR" dirty="0"/>
              <a:t> </a:t>
            </a:r>
            <a:r>
              <a:rPr lang="hr-HR" dirty="0" err="1"/>
              <a:t>shadera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0A832-3242-B1A5-D637-637EE41BE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Prednosti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10C2A-C753-1BED-EA91-22A73D8DD7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veća kontrola nad izgledom video igre/…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mogućnost izračunavanja ili prikazivanja vrlo kompleksnih stvari bez velike štete na performanse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F7E01-D61F-8937-01AF-40D9E52C5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/>
              <a:t>mane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456FB-9FB3-AA7E-8C48-05721568EB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manjak dokumentacije i izvora na internetu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za neke namijene nisu primjenjivi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400" dirty="0"/>
              <a:t>ponekad zahtijevaju dobro poznavanje funkcioniranja hardvera ili operacijskog sustava na niskoj razini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FDE6E3-170E-14F7-AD70-9C64FAD2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079809-7B02-7A11-C211-8E3204B8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21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8C68-85CE-6FA4-C777-A8462E9A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 što se sve </a:t>
            </a:r>
            <a:r>
              <a:rPr lang="hr-HR" dirty="0" err="1"/>
              <a:t>shaderi</a:t>
            </a:r>
            <a:r>
              <a:rPr lang="hr-HR" dirty="0"/>
              <a:t> koriste?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7783-0DB4-90AB-B7A2-FC4A88DAE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sve vrste grafičkih sučelja (npr. Windows)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video igre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alati za 3D modeliranje i renderiranje (npr. Blender)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vektorska grafika (npr. Adobe Ilustrator)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 err="1"/>
              <a:t>photo</a:t>
            </a:r>
            <a:r>
              <a:rPr lang="hr-HR" sz="2800" dirty="0"/>
              <a:t> </a:t>
            </a:r>
            <a:r>
              <a:rPr lang="hr-HR" sz="2800" dirty="0" err="1"/>
              <a:t>editing</a:t>
            </a:r>
            <a:r>
              <a:rPr lang="hr-HR" sz="2800" dirty="0"/>
              <a:t> (npr. </a:t>
            </a:r>
            <a:r>
              <a:rPr lang="hr-HR" sz="2800" dirty="0" err="1"/>
              <a:t>Photoshop</a:t>
            </a:r>
            <a:r>
              <a:rPr lang="hr-HR" sz="2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simulacije vode, vatre, dima, eksplozija… (npr. </a:t>
            </a:r>
            <a:r>
              <a:rPr lang="hr-HR" sz="2800" dirty="0" err="1"/>
              <a:t>Houdini</a:t>
            </a:r>
            <a:r>
              <a:rPr lang="hr-HR" sz="2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strojno učenje (npr. </a:t>
            </a:r>
            <a:r>
              <a:rPr lang="hr-HR" sz="2800" dirty="0" err="1"/>
              <a:t>ChatGPT</a:t>
            </a:r>
            <a:r>
              <a:rPr lang="hr-HR" sz="2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2800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B2496-C7D8-B1C7-1AD2-A359E2B0A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/>
              <a:t>Jakov Biškup | Zimska škola informatike 2025.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F4C98-F87D-4E00-284A-22EE1E24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9651-B648-4CA0-8C93-5A368A9424A3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5303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389</TotalTime>
  <Words>928</Words>
  <Application>Microsoft Office PowerPoint</Application>
  <PresentationFormat>Widescreen</PresentationFormat>
  <Paragraphs>189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Arial</vt:lpstr>
      <vt:lpstr>Calibri</vt:lpstr>
      <vt:lpstr>Calibri Light</vt:lpstr>
      <vt:lpstr>Retrospect</vt:lpstr>
      <vt:lpstr>Uvod</vt:lpstr>
      <vt:lpstr>Materijali</vt:lpstr>
      <vt:lpstr>Preuzmite Unity Hub</vt:lpstr>
      <vt:lpstr>Tko sam ja?</vt:lpstr>
      <vt:lpstr>Shaderi</vt:lpstr>
      <vt:lpstr>Što je to shader?</vt:lpstr>
      <vt:lpstr>CPU vs GPU; koja je razlika?</vt:lpstr>
      <vt:lpstr>Prednosti i mane pisanja svojih shadera</vt:lpstr>
      <vt:lpstr>Za što se sve shaderi koriste?</vt:lpstr>
      <vt:lpstr>Za što ćemo ih mi koristiti?</vt:lpstr>
      <vt:lpstr>Shader art</vt:lpstr>
      <vt:lpstr>Proceduralna animacija</vt:lpstr>
      <vt:lpstr>Proceduralni materijali</vt:lpstr>
      <vt:lpstr>postprocessing</vt:lpstr>
      <vt:lpstr>Fraktali</vt:lpstr>
      <vt:lpstr>Path tracing</vt:lpstr>
      <vt:lpstr>Objasnimo prvo par stvari</vt:lpstr>
      <vt:lpstr>Boje u grafici</vt:lpstr>
      <vt:lpstr>Vektori</vt:lpstr>
      <vt:lpstr>Prostori</vt:lpstr>
      <vt:lpstr>Object/Model space</vt:lpstr>
      <vt:lpstr>World space</vt:lpstr>
      <vt:lpstr>Camera/View space</vt:lpstr>
      <vt:lpstr>Clip space</vt:lpstr>
      <vt:lpstr>Screen space</vt:lpstr>
      <vt:lpstr>Matrice</vt:lpstr>
      <vt:lpstr>Ako vam se preuzeo Unity, sad ga otvorite</vt:lpstr>
      <vt:lpstr>Rendering pipeline</vt:lpstr>
      <vt:lpstr>Podatci</vt:lpstr>
      <vt:lpstr>Vertex shader</vt:lpstr>
      <vt:lpstr>Rasterizacija</vt:lpstr>
      <vt:lpstr>Fragment/pixel shader</vt:lpstr>
      <vt:lpstr>Krenimo konačno s programiranjem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Biškup</dc:creator>
  <cp:lastModifiedBy>Jakov Biškup</cp:lastModifiedBy>
  <cp:revision>121</cp:revision>
  <dcterms:created xsi:type="dcterms:W3CDTF">2025-02-17T09:21:26Z</dcterms:created>
  <dcterms:modified xsi:type="dcterms:W3CDTF">2025-02-24T09:51:56Z</dcterms:modified>
</cp:coreProperties>
</file>